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Average"/>
      <p:regular r:id="rId43"/>
    </p:embeddedFont>
    <p:embeddedFont>
      <p:font typeface="Oswa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Oswald-regular.fntdata"/><Relationship Id="rId21" Type="http://schemas.openxmlformats.org/officeDocument/2006/relationships/slide" Target="slides/slide16.xml"/><Relationship Id="rId43" Type="http://schemas.openxmlformats.org/officeDocument/2006/relationships/font" Target="fonts/Averag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79eddbef5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79eddbef5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79eddbef5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79eddbef5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9eddbef5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79eddbef5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79eddbef5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79eddbef5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9eddbef5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79eddbef5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79eddbef5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79eddbef5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79eddbef5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79eddbef5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79eddbef5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79eddbef5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79eddbef5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79eddbef5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79eddbef5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79eddbef5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79eddbef5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79eddbef5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79eddbef5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79eddbef5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9eddbef5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79eddbef5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79eddbef5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79eddbef5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79eddbef5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79eddbef5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79eddbef5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79eddbef5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79eddbef5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79eddbef5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79eddbef5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79eddbef5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79eddbef5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79eddbef5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7d3870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7d3870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7d387003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7d387003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7d387003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7d387003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79eddbef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79eddbef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7d387003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7d387003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7d387003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7d387003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7d387003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7d387003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7d387003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7d387003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7d38700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7d38700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7d387003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7d38700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79eddbef5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79eddbef5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79eddbef5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79eddbef5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7b0d80dc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7b0d80dc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7b0d80dc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7b0d80dc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7d387003e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7d387003e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7d38700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7d38700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7acdb8d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7acdb8d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79eddbef5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79eddbef5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553500" y="1191900"/>
            <a:ext cx="3537900" cy="19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5100">
                <a:latin typeface="Calibri"/>
                <a:ea typeface="Calibri"/>
                <a:cs typeface="Calibri"/>
                <a:sym typeface="Calibri"/>
              </a:rPr>
              <a:t>Ресторант</a:t>
            </a:r>
            <a:endParaRPr sz="5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5300">
                <a:latin typeface="Calibri"/>
                <a:ea typeface="Calibri"/>
                <a:cs typeface="Calibri"/>
                <a:sym typeface="Calibri"/>
              </a:rPr>
              <a:t>OrderUp</a:t>
            </a:r>
            <a:endParaRPr sz="5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1444750" y="4056725"/>
            <a:ext cx="51540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Янислав Янков 62357, Павлина Тодорова 62324,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Манол Джамбазов 62248, Тодор Димитров 62272,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Радо Димов 62268 и Георги Арнаудов 62276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 txBox="1"/>
          <p:nvPr>
            <p:ph idx="4294967295" type="subTitle"/>
          </p:nvPr>
        </p:nvSpPr>
        <p:spPr>
          <a:xfrm>
            <a:off x="194175" y="4062675"/>
            <a:ext cx="15714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Изготвили: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325" y="351590"/>
            <a:ext cx="4171451" cy="353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460950" y="207975"/>
            <a:ext cx="82221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От какво се интересува един собственик на ресторант?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460950" y="1291275"/>
            <a:ext cx="8371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bg" sz="2100">
                <a:latin typeface="Calibri"/>
                <a:ea typeface="Calibri"/>
                <a:cs typeface="Calibri"/>
                <a:sym typeface="Calibri"/>
              </a:rPr>
              <a:t>Най-важното е ресторантът да работи на печалба!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E6B8A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300" y="1909350"/>
            <a:ext cx="5636249" cy="27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325" y="165300"/>
            <a:ext cx="5037336" cy="48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type="title"/>
          </p:nvPr>
        </p:nvSpPr>
        <p:spPr>
          <a:xfrm>
            <a:off x="121100" y="2301900"/>
            <a:ext cx="24081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Резултат: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460950" y="193050"/>
            <a:ext cx="82221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От какво едновременно се интересуват клиентите и служителите в ресторант?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460950" y="1365900"/>
            <a:ext cx="8371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bg" sz="2100">
                <a:latin typeface="Calibri"/>
                <a:ea typeface="Calibri"/>
                <a:cs typeface="Calibri"/>
                <a:sym typeface="Calibri"/>
              </a:rPr>
              <a:t>Сумата, която трябва да се заплати за всяка сметка.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E6B8A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350" y="1983150"/>
            <a:ext cx="507327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062" y="655050"/>
            <a:ext cx="4625875" cy="38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type="title"/>
          </p:nvPr>
        </p:nvSpPr>
        <p:spPr>
          <a:xfrm>
            <a:off x="270275" y="2301900"/>
            <a:ext cx="24081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Резултат: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460950" y="193050"/>
            <a:ext cx="82221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От какво още се нуждаят клиентите на един ресторант?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460950" y="1365900"/>
            <a:ext cx="8371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bg" sz="2100">
                <a:latin typeface="Calibri"/>
                <a:ea typeface="Calibri"/>
                <a:cs typeface="Calibri"/>
                <a:sym typeface="Calibri"/>
              </a:rPr>
              <a:t>Нуждаят се от възможност за селектиране на съставки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" y="2467313"/>
            <a:ext cx="468630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650" y="1972026"/>
            <a:ext cx="2122950" cy="28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460950" y="88650"/>
            <a:ext cx="82221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От какво още се нуждаят клиентите на един ресторант?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86400" y="1238100"/>
            <a:ext cx="83712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bg" sz="2100">
                <a:latin typeface="Calibri"/>
                <a:ea typeface="Calibri"/>
                <a:cs typeface="Calibri"/>
                <a:sym typeface="Calibri"/>
              </a:rPr>
              <a:t>Нуждаят се от възможност за селектиране на здравословни храни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00" y="2033500"/>
            <a:ext cx="508635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375" y="2834200"/>
            <a:ext cx="3161750" cy="7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460950" y="365188"/>
            <a:ext cx="82221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Седмица на Гърция!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25" y="148324"/>
            <a:ext cx="3361325" cy="134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400" y="1700500"/>
            <a:ext cx="1588650" cy="10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38" y="1700488"/>
            <a:ext cx="62388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460950" y="365188"/>
            <a:ext cx="82221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Εβδομάδα Ελλάδας!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00" y="514373"/>
            <a:ext cx="3950974" cy="158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928" y="1492853"/>
            <a:ext cx="3045225" cy="3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00" y="2385612"/>
            <a:ext cx="3950976" cy="222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460950" y="365188"/>
            <a:ext cx="82221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Седмица на Гърция!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400" y="1891000"/>
            <a:ext cx="1588650" cy="10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750" y="365201"/>
            <a:ext cx="3809301" cy="1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25" y="1891000"/>
            <a:ext cx="6456926" cy="24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460950" y="365188"/>
            <a:ext cx="82221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Εβδομάδα Ελλάδας!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476" y="365200"/>
            <a:ext cx="3653026" cy="205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475" y="2571750"/>
            <a:ext cx="3653024" cy="22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275" y="2225113"/>
            <a:ext cx="1796850" cy="6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460950" y="267600"/>
            <a:ext cx="82221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3200">
                <a:latin typeface="Calibri"/>
                <a:ea typeface="Calibri"/>
                <a:cs typeface="Calibri"/>
                <a:sym typeface="Calibri"/>
              </a:rPr>
              <a:t>Съдържание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20750" y="1267500"/>
            <a:ext cx="8222100" cy="3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Таблици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Ограничения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Процес на добавяне на съдържание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Видове заявки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Тригери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Индекси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Изгледи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460950" y="365188"/>
            <a:ext cx="82221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Седмица на Италия!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388" y="1700492"/>
            <a:ext cx="1588650" cy="105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250" y="148325"/>
            <a:ext cx="3289800" cy="134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1700488"/>
            <a:ext cx="64865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460950" y="365188"/>
            <a:ext cx="82221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Settimana dell'Italia!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13" y="468325"/>
            <a:ext cx="3950976" cy="19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213" y="2571752"/>
            <a:ext cx="4021551" cy="20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75" y="1428403"/>
            <a:ext cx="3272667" cy="3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460950" y="365188"/>
            <a:ext cx="82221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Седмица на Италия!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388" y="1700492"/>
            <a:ext cx="1588650" cy="105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250" y="148325"/>
            <a:ext cx="3289800" cy="134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50" y="1700500"/>
            <a:ext cx="6375824" cy="26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460950" y="365188"/>
            <a:ext cx="82221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Settimana dell'Italia!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074" y="155875"/>
            <a:ext cx="3783874" cy="17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25" y="2008900"/>
            <a:ext cx="7991125" cy="2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460950" y="241663"/>
            <a:ext cx="82221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Седмица на Пиците!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8921"/>
            <a:ext cx="5577225" cy="21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974" y="438688"/>
            <a:ext cx="2666325" cy="42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688775"/>
            <a:ext cx="5577226" cy="1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2890550" y="1973400"/>
            <a:ext cx="29997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6000">
                <a:latin typeface="Calibri"/>
                <a:ea typeface="Calibri"/>
                <a:cs typeface="Calibri"/>
                <a:sym typeface="Calibri"/>
              </a:rPr>
              <a:t>Тригери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336450" y="203500"/>
            <a:ext cx="24711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3600">
                <a:latin typeface="Calibri"/>
                <a:ea typeface="Calibri"/>
                <a:cs typeface="Calibri"/>
                <a:sym typeface="Calibri"/>
              </a:rPr>
              <a:t>Индекси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825" y="1282875"/>
            <a:ext cx="39528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825" y="2324063"/>
            <a:ext cx="39528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6825" y="3403375"/>
            <a:ext cx="39528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926" y="1282838"/>
            <a:ext cx="4607700" cy="296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674100" y="218775"/>
            <a:ext cx="17958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3600">
                <a:latin typeface="Calibri"/>
                <a:ea typeface="Calibri"/>
                <a:cs typeface="Calibri"/>
                <a:sym typeface="Calibri"/>
              </a:rPr>
              <a:t>Изгледи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113" y="1143000"/>
            <a:ext cx="4445775" cy="35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950" y="547675"/>
            <a:ext cx="4756150" cy="25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4725" y="3333775"/>
            <a:ext cx="2974625" cy="12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925" y="1524000"/>
            <a:ext cx="2865999" cy="31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614838" y="324150"/>
            <a:ext cx="19143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Резултат: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23" y="595025"/>
            <a:ext cx="2250200" cy="18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98" y="2867525"/>
            <a:ext cx="2554852" cy="182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225" y="1524000"/>
            <a:ext cx="3018324" cy="31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60950" y="2030250"/>
            <a:ext cx="82221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Как е изградена базата данни на системата OrderUp?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00" y="446525"/>
            <a:ext cx="8665601" cy="2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775" y="3311600"/>
            <a:ext cx="28384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656250" y="397375"/>
            <a:ext cx="18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Резултат: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13" y="1214688"/>
            <a:ext cx="7614974" cy="3291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583788"/>
            <a:ext cx="75057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350" y="2869388"/>
            <a:ext cx="27813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875" y="845375"/>
            <a:ext cx="3574250" cy="40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/>
          <p:nvPr/>
        </p:nvSpPr>
        <p:spPr>
          <a:xfrm>
            <a:off x="3702900" y="83325"/>
            <a:ext cx="17382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Резултат: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441450"/>
            <a:ext cx="691515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863" y="3637075"/>
            <a:ext cx="433627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3626550" y="242625"/>
            <a:ext cx="189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Резултат: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25" y="1010037"/>
            <a:ext cx="3895750" cy="37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460950" y="200763"/>
            <a:ext cx="82221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4200">
                <a:latin typeface="Calibri"/>
                <a:ea typeface="Calibri"/>
                <a:cs typeface="Calibri"/>
                <a:sym typeface="Calibri"/>
              </a:rPr>
              <a:t>Въпроси?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450" y="1230638"/>
            <a:ext cx="3477112" cy="3477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460950" y="1855738"/>
            <a:ext cx="82221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4000">
                <a:latin typeface="Calibri"/>
                <a:ea typeface="Calibri"/>
                <a:cs typeface="Calibri"/>
                <a:sym typeface="Calibri"/>
              </a:rPr>
              <a:t>Благодарим ви за вниманието!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Таблици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Menus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MenusProducts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OrdersProducts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Orders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ProductsIngredients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Ingredients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ProductsAuditLog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883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Categories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TypesOfAmount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50" y="152400"/>
            <a:ext cx="812929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Ограничения при създаването на таблиците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199350" y="1411675"/>
            <a:ext cx="87453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Georgia"/>
              <a:buChar char="●"/>
            </a:pPr>
            <a:r>
              <a:rPr lang="bg" sz="1600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rPr>
              <a:t>PRIMARY KEY &amp; FOREIGN KEY - както е отбелязано в диаграмата от слайд 1</a:t>
            </a:r>
            <a:endParaRPr sz="1600">
              <a:solidFill>
                <a:srgbClr val="D9D9D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Georgia"/>
              <a:buChar char="●"/>
            </a:pPr>
            <a:r>
              <a:rPr lang="bg" sz="1600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rPr>
              <a:t>CHECK, който не позволява в базата отрицателни записи на следните колони:</a:t>
            </a:r>
            <a:endParaRPr sz="1600">
              <a:solidFill>
                <a:srgbClr val="D9D9D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Georgia"/>
              <a:buChar char="○"/>
            </a:pPr>
            <a:r>
              <a:rPr lang="bg" sz="1600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rPr>
              <a:t>PortionAmount, Price в таблицата Products;</a:t>
            </a:r>
            <a:endParaRPr sz="1600">
              <a:solidFill>
                <a:srgbClr val="D9D9D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Georgia"/>
              <a:buChar char="○"/>
            </a:pPr>
            <a:r>
              <a:rPr lang="bg" sz="1600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rPr>
              <a:t>ProductQuantity в таблицата OrdersProducts;</a:t>
            </a:r>
            <a:endParaRPr sz="1600">
              <a:solidFill>
                <a:srgbClr val="D9D9D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Georgia"/>
              <a:buChar char="○"/>
            </a:pPr>
            <a:r>
              <a:rPr lang="bg" sz="1600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rPr>
              <a:t>Amount, Price в таблицата Ingredients;</a:t>
            </a:r>
            <a:endParaRPr sz="1600">
              <a:solidFill>
                <a:srgbClr val="D9D9D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Georgia"/>
              <a:buChar char="○"/>
            </a:pPr>
            <a:r>
              <a:rPr lang="bg" sz="1600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rPr>
              <a:t>IngredientQuantity в таблицата ProductsIngredients;</a:t>
            </a:r>
            <a:endParaRPr sz="1600">
              <a:solidFill>
                <a:srgbClr val="D9D9D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Georgia"/>
              <a:buChar char="●"/>
            </a:pPr>
            <a:r>
              <a:rPr lang="bg" sz="1600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rPr>
              <a:t>Ограничение на дължината на символните низове;</a:t>
            </a:r>
            <a:endParaRPr sz="1600">
              <a:solidFill>
                <a:srgbClr val="D9D9D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Georgia"/>
              <a:buChar char="●"/>
            </a:pPr>
            <a:r>
              <a:rPr lang="bg" sz="1600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rPr>
              <a:t>NOT NULL ограничения - навсякъде без Id колоните; </a:t>
            </a:r>
            <a:endParaRPr sz="1600">
              <a:solidFill>
                <a:srgbClr val="D9D9D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60950" y="312400"/>
            <a:ext cx="82221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Calibri"/>
                <a:ea typeface="Calibri"/>
                <a:cs typeface="Calibri"/>
                <a:sym typeface="Calibri"/>
              </a:rPr>
              <a:t>Процес по добавяне на съдържание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271650" y="924225"/>
            <a:ext cx="8371200" cy="3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bg" sz="2100">
                <a:latin typeface="Calibri"/>
                <a:ea typeface="Calibri"/>
                <a:cs typeface="Calibri"/>
                <a:sym typeface="Calibri"/>
              </a:rPr>
              <a:t>Добавяне в таблицата Categories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bg" sz="2100">
                <a:latin typeface="Calibri"/>
                <a:ea typeface="Calibri"/>
                <a:cs typeface="Calibri"/>
                <a:sym typeface="Calibri"/>
              </a:rPr>
              <a:t>Добавяне в таблицата TypesOfAmount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bg" sz="2100">
                <a:latin typeface="Calibri"/>
                <a:ea typeface="Calibri"/>
                <a:cs typeface="Calibri"/>
                <a:sym typeface="Calibri"/>
              </a:rPr>
              <a:t>Добавяне в таблицата Ingredients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bg" sz="2100">
                <a:latin typeface="Calibri"/>
                <a:ea typeface="Calibri"/>
                <a:cs typeface="Calibri"/>
                <a:sym typeface="Calibri"/>
              </a:rPr>
              <a:t>Добавяне в таблицата Products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76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Добавяне в таблицата ProductsIngredients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Добавяне в таблицата Menus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Добавяне в таблицата MenusProducts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Добавяне в таблицата Orders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bg" sz="2000">
                <a:latin typeface="Calibri"/>
                <a:ea typeface="Calibri"/>
                <a:cs typeface="Calibri"/>
                <a:sym typeface="Calibri"/>
              </a:rPr>
              <a:t>Добавяне в таблицата OrdersProducts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460950" y="184075"/>
            <a:ext cx="8222100" cy="46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4000">
                <a:latin typeface="Calibri"/>
                <a:ea typeface="Calibri"/>
                <a:cs typeface="Calibri"/>
                <a:sym typeface="Calibri"/>
              </a:rPr>
              <a:t>Заявки в базата данни</a:t>
            </a:r>
            <a:endParaRPr sz="4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